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302" r:id="rId5"/>
    <p:sldId id="299" r:id="rId6"/>
    <p:sldId id="298" r:id="rId7"/>
    <p:sldId id="297" r:id="rId8"/>
    <p:sldId id="296" r:id="rId9"/>
    <p:sldId id="295" r:id="rId10"/>
    <p:sldId id="294" r:id="rId11"/>
    <p:sldId id="293" r:id="rId12"/>
    <p:sldId id="292" r:id="rId13"/>
    <p:sldId id="291" r:id="rId14"/>
    <p:sldId id="290" r:id="rId15"/>
    <p:sldId id="28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EEE616-95D9-648E-0754-C84D5FEE196C}" name="Azem, Nada" initials="AN" userId="S::nazem3@gatech.edu::98f832f6-5e55-4c75-b2ed-bc410ea59e6e" providerId="AD"/>
  <p188:author id="{45C79BF0-2AFA-4423-8FEC-6D819A52C0ED}" name="Lyczak, Daniel J" initials="LJ" userId="S::dlyczak3@gatech.edu::7c05bcf1-09ff-4b57-9d1b-3d6e6ce5e3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D5"/>
    <a:srgbClr val="54585A"/>
    <a:srgbClr val="003057"/>
    <a:srgbClr val="C8BD98"/>
    <a:srgbClr val="F9F6E5"/>
    <a:srgbClr val="B4A369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705EC-6335-0907-68B6-03D2CDB2FD26}" v="644" dt="2023-10-09T18:26:50.432"/>
    <p1510:client id="{2FD5A7BE-0176-941F-E158-A1FF43006A77}" v="12" dt="2023-10-15T11:46:06.549"/>
    <p1510:client id="{41CADBB0-8584-3844-B525-CD1DE92324AD}" v="752" dt="2023-10-06T19:49:22.847"/>
    <p1510:client id="{43271C17-9C75-2D07-E271-FCCB876B131B}" v="16" dt="2023-10-14T14:20:34.204"/>
    <p1510:client id="{4BDB9456-7C3A-FEE7-5A5F-D6E16334EDBC}" v="7" dt="2023-10-14T14:18:16.067"/>
    <p1510:client id="{52A25A92-8AA6-37D2-EF38-B2D203AFAC0C}" v="127" dt="2023-10-05T21:15:07.723"/>
    <p1510:client id="{596E36F0-2E59-32BF-6C6B-CA1BF4289628}" v="124" dt="2023-10-09T15:09:11.757"/>
    <p1510:client id="{856E4F47-F2C2-7BF3-72F5-B5E1542361B7}" v="13" dt="2023-10-06T14:35:53.235"/>
    <p1510:client id="{8825843B-B46A-9303-390C-5FD6270162B3}" v="1020" dt="2023-10-06T16:22:21.287"/>
    <p1510:client id="{89F79BCE-66A6-CB56-289C-07236CCF639B}" v="132" dt="2023-10-06T18:08:37.315"/>
    <p1510:client id="{A0CF773F-1BF6-708A-50B7-3BAB8031B4E0}" v="66" dt="2023-10-14T14:25:00.246"/>
    <p1510:client id="{A721F0DD-97FE-064B-8EA1-9E15B33445C4}" v="110" dt="2023-10-06T18:04:51.883"/>
    <p1510:client id="{FC9C4F34-536C-4DFD-293A-8C9649A3C845}" v="1" dt="2023-10-09T15:16:01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27510-AF05-49B3-A819-04EC5ADFD756}" type="datetimeFigureOut"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CBC00-D460-406B-A11E-7BC027D4B4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CBC00-D460-406B-A11E-7BC027D4B4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7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CBC00-D460-406B-A11E-7BC027D4B4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9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Image Source: </a:t>
            </a:r>
            <a:r>
              <a:rPr lang="en-US"/>
              <a:t>Image source: https://www.instagram.com/buzz_gt/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CBC00-D460-406B-A11E-7BC027D4B4B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23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CBC00-D460-406B-A11E-7BC027D4B4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34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3F1E-D495-D19F-CD3F-A90B43E7D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6DF34-91B9-77C4-54C2-8DCED89A7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885B-8B21-CB5F-C322-F9D5208E9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E756-4040-5BE0-39EE-0B00D0B9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E1B5F-1632-C59F-665D-BE8EE63C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2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9FB30-0910-007F-418A-A5C0EA49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6D0BD-FF29-0C08-9AF5-D39FD6848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B6668-220C-BDE9-706A-DB9191CB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8BC15-CB39-EB69-E83A-73E1CBE2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8F9A1-24B5-8301-4D88-AE3717DD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8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838AD-5BDB-1664-5DC5-B94149EDE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943E7-2F38-214B-E067-9CAD47C79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8FCCD-D40D-E966-7548-D834059F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42B43-62E3-66E8-5039-2110EB3D6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8CD70-0F4E-5BFE-A56D-9C533A1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9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F5CE-FF4D-4B14-E684-304B4D50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D26D9-8E0F-D393-83C7-7EF9306C0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23317-82FD-3B88-91DA-70CF3B36F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A23C0-4121-37D9-60BD-4615825C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A2691-229E-4AA0-9B3A-4DE0C6A2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9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F0D-C0BC-7EF1-92C7-5707A8D9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D17CB-CD2F-967F-0373-55DE3A55D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6274A-8DB9-1CC3-6B90-69C46762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2469F-A1FB-1FE9-9FED-71ACC11D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F2E32-425A-0591-64C5-D8580D7A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0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B370-E74D-D5D3-220C-08B29996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944F8-D931-2B9C-06A4-644BF4532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A1015-E9C3-96E7-A380-19DDCE7A6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488C2-A669-7CF3-A079-E6CDE973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FF509-9397-0B77-980E-8B1290E6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615D3-3380-BAB8-A613-D7D9B09B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732D-1409-DF13-1C4C-47C7A06E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89DA8-EDD0-5D4B-21F8-08586D621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8BEA2-562D-170D-FBC7-2BD9BBC22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3CF28-69BF-0732-DF50-A2BF86788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217D3-BB6B-38ED-BCC4-35BDE654E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77A39-11CE-9F13-E45D-780EDA232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D2C56-9C59-FAAF-3345-C8C7D9CE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9AF18-C40D-30F4-3B71-A56F65FF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0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2E9C-3E73-401F-5D3F-AA957407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83322-54C4-4CD2-2781-E6603B32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39E75-87B7-B81C-CE5A-884BC3D7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235B6-9768-AAFD-DDD5-9944E709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4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67DE60-EEDE-1CF4-83A1-3749FAC3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1946C-4464-7574-7AB4-399F4F1C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7EAC-CE8D-6D1B-76F3-3A1768FF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3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1E13-3BAE-C6EC-14BD-20B56452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3A880-B4BE-A6A9-DB4A-9867F981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E16BD-C535-876B-5047-DFADE235B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0B3BC-2448-8FCD-A9FD-EC1DCB72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EE2C8-476C-52B4-7EE0-03E8CF47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6EE36-6846-A0F6-17F3-8AE7F532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3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3715-7CA3-79ED-9F2F-29DB42BA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234A1-5A06-7AF5-949C-B119EED1C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421B5-CEFE-57B3-220D-8326AAF6D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FE5CC-7D7B-D329-0C6C-A0DAA01E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00E6-7B8A-52F3-ACCE-7B4FEC36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B87EE-32DD-9F65-5001-FA2264D2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4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C290F-84EC-D01D-0C6D-B127DA1A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0B21-1BE8-A57B-31D2-A998FA8C7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E8BC7-97C7-8678-D19C-8CE2D4C72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C44A1-D1F9-4CFB-BB35-DECDA2EB011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220F-465A-4E9D-2ABB-CD6715883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1E3F-F2D9-4190-348C-0605E2ED7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4DF0-B9DC-4383-B3C3-55403202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8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dlyczak3/SAIR_2023/blob/main/SAIR_Notebook.ipynb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t-lOOUqmyY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D22F35-8D5E-3A6F-2039-2BF6244689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D6DC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A How-to Guide on Making an Animated Loading Image for a Website | by  AllThingsTech | Medium">
            <a:extLst>
              <a:ext uri="{FF2B5EF4-FFF2-40B4-BE49-F238E27FC236}">
                <a16:creationId xmlns:a16="http://schemas.microsoft.com/office/drawing/2014/main" id="{2E4434BF-BB8D-D907-A16B-3942A8769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7" t="29665" r="32735" b="29095"/>
          <a:stretch/>
        </p:blipFill>
        <p:spPr bwMode="auto">
          <a:xfrm>
            <a:off x="1552310" y="2553144"/>
            <a:ext cx="2256746" cy="175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2624C0-4FC4-2F13-1B52-A32B504C6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096106"/>
              </p:ext>
            </p:extLst>
          </p:nvPr>
        </p:nvGraphicFramePr>
        <p:xfrm>
          <a:off x="5276272" y="1281545"/>
          <a:ext cx="6303982" cy="430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3982">
                  <a:extLst>
                    <a:ext uri="{9D8B030D-6E8A-4147-A177-3AD203B41FA5}">
                      <a16:colId xmlns:a16="http://schemas.microsoft.com/office/drawing/2014/main" val="2155341181"/>
                    </a:ext>
                  </a:extLst>
                </a:gridCol>
              </a:tblGrid>
              <a:tr h="6465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latin typeface="Georgia Pro"/>
                        </a:rPr>
                        <a:t>What you need to enjoy this presentation:</a:t>
                      </a:r>
                      <a:endParaRPr lang="en-US" sz="2400">
                        <a:solidFill>
                          <a:schemeClr val="bg1"/>
                        </a:solidFill>
                        <a:latin typeface="Georgia Pro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71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800">
                          <a:solidFill>
                            <a:srgbClr val="003057"/>
                          </a:solidFill>
                          <a:latin typeface="Georgia Pro"/>
                        </a:rPr>
                        <a:t>Laptop/Tablet with Internet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832044"/>
                  </a:ext>
                </a:extLst>
              </a:tr>
              <a:tr h="2228272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3057"/>
                          </a:solidFill>
                          <a:latin typeface="Georgia Pro"/>
                        </a:rPr>
                        <a:t>2.   API Key from Score Card</a:t>
                      </a:r>
                    </a:p>
                    <a:p>
                      <a:pPr lvl="0"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54585A"/>
                          </a:solidFill>
                        </a:rPr>
                        <a:t>                  Recommended (Not Required)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 sz="1800">
                        <a:solidFill>
                          <a:srgbClr val="003057"/>
                        </a:solidFill>
                        <a:latin typeface="Georgia Pro"/>
                      </a:endParaRPr>
                    </a:p>
                    <a:p>
                      <a:pPr lvl="0">
                        <a:buNone/>
                      </a:pPr>
                      <a:endParaRPr lang="en-US" sz="1800">
                        <a:solidFill>
                          <a:srgbClr val="003057"/>
                        </a:solidFill>
                        <a:latin typeface="Georgia Pro"/>
                      </a:endParaRPr>
                    </a:p>
                    <a:p>
                      <a:pPr lvl="0">
                        <a:buNone/>
                      </a:pPr>
                      <a:endParaRPr lang="en-US" sz="1800">
                        <a:solidFill>
                          <a:srgbClr val="003057"/>
                        </a:solidFill>
                        <a:latin typeface="Georgia Pro"/>
                      </a:endParaRPr>
                    </a:p>
                    <a:p>
                      <a:pPr lvl="0">
                        <a:buNone/>
                      </a:pPr>
                      <a:endParaRPr lang="en-US" sz="1800">
                        <a:solidFill>
                          <a:srgbClr val="003057"/>
                        </a:solidFill>
                        <a:latin typeface="Georgia Pro"/>
                      </a:endParaRPr>
                    </a:p>
                    <a:p>
                      <a:pPr lvl="0">
                        <a:buNone/>
                      </a:pPr>
                      <a:endParaRPr lang="en-US" sz="1800">
                        <a:solidFill>
                          <a:srgbClr val="003057"/>
                        </a:solidFill>
                        <a:latin typeface="Georgia Pro"/>
                      </a:endParaRPr>
                    </a:p>
                    <a:p>
                      <a:pPr lvl="0">
                        <a:buNone/>
                      </a:pPr>
                      <a:endParaRPr lang="en-US" sz="1800">
                        <a:solidFill>
                          <a:srgbClr val="003057"/>
                        </a:solidFill>
                        <a:latin typeface="Georgia Pro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54585A"/>
                          </a:solidFill>
                        </a:rPr>
                        <a:t>                </a:t>
                      </a:r>
                      <a:endParaRPr lang="en-US" sz="1600" b="0" i="0" u="none" strike="noStrike" noProof="0">
                        <a:solidFill>
                          <a:srgbClr val="54585A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1" u="none" strike="noStrike" noProof="0">
                          <a:solidFill>
                            <a:srgbClr val="54585A"/>
                          </a:solidFill>
                        </a:rPr>
                        <a:t>                Collegescorecard.ed.gov/data/documentation</a:t>
                      </a:r>
                      <a:endParaRPr lang="en-US" sz="1600" b="0" i="0" u="none" strike="noStrike" noProof="0">
                        <a:solidFill>
                          <a:srgbClr val="54585A"/>
                        </a:solidFill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64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3057"/>
                          </a:solidFill>
                          <a:latin typeface="Georgia Pro"/>
                        </a:rPr>
                        <a:t>3.  A Google Account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190616"/>
                  </a:ext>
                </a:extLst>
              </a:tr>
            </a:tbl>
          </a:graphicData>
        </a:graphic>
      </p:graphicFrame>
      <p:pic>
        <p:nvPicPr>
          <p:cNvPr id="10" name="Picture 9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8383BC91-88C0-0D66-599E-4DA91D738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90" y="2992583"/>
            <a:ext cx="1958109" cy="1946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4D3671-7F60-9D1B-5543-FC20868EB33E}"/>
              </a:ext>
            </a:extLst>
          </p:cNvPr>
          <p:cNvSpPr txBox="1"/>
          <p:nvPr/>
        </p:nvSpPr>
        <p:spPr>
          <a:xfrm>
            <a:off x="5278582" y="1410854"/>
            <a:ext cx="67841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3057"/>
                </a:solidFill>
                <a:latin typeface="Georgia Pro"/>
              </a:rPr>
              <a:t>What you need to enjoy this presentation:​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17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ent Arrow Pointing Right Curved Arrow Share Icon Stock Illustration -  Download Image Now - Arrow Symbol, Traffic Arrow Sign, Curve - iStock">
            <a:extLst>
              <a:ext uri="{FF2B5EF4-FFF2-40B4-BE49-F238E27FC236}">
                <a16:creationId xmlns:a16="http://schemas.microsoft.com/office/drawing/2014/main" id="{A00D0D6B-5964-BEAB-F603-B701978C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60000">
            <a:off x="9747250" y="4791044"/>
            <a:ext cx="1467289" cy="1467289"/>
          </a:xfrm>
          <a:prstGeom prst="rect">
            <a:avLst/>
          </a:prstGeom>
        </p:spPr>
      </p:pic>
      <p:pic>
        <p:nvPicPr>
          <p:cNvPr id="7172" name="Picture 4" descr="Lets-do-this GIFs - Get the best GIF on GIPHY">
            <a:extLst>
              <a:ext uri="{FF2B5EF4-FFF2-40B4-BE49-F238E27FC236}">
                <a16:creationId xmlns:a16="http://schemas.microsoft.com/office/drawing/2014/main" id="{CBFADB09-8CB0-DAF5-5242-4AF405224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117" y="884423"/>
            <a:ext cx="4214927" cy="350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430F44E0-479B-9153-3EA9-9C7C77654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015" y="2341434"/>
            <a:ext cx="3847708" cy="3847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8E248-AE20-7E89-C50E-C5A2C99765D3}"/>
              </a:ext>
            </a:extLst>
          </p:cNvPr>
          <p:cNvSpPr txBox="1"/>
          <p:nvPr/>
        </p:nvSpPr>
        <p:spPr>
          <a:xfrm>
            <a:off x="181672" y="6167833"/>
            <a:ext cx="10538061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00EE"/>
                </a:solidFill>
                <a:latin typeface="Georgia"/>
                <a:ea typeface="+mn-lt"/>
                <a:cs typeface="+mn-lt"/>
                <a:hlinkClick r:id="rId6"/>
              </a:rPr>
              <a:t>https://colab.research.google.com/github/dlyczak3/SAIR_2023/blob/main/SAIR_Notebook.ipynb</a:t>
            </a:r>
            <a:endParaRPr lang="en-US">
              <a:latin typeface="Georg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1885F-2F7C-127B-A00F-CC0F86C386AE}"/>
              </a:ext>
            </a:extLst>
          </p:cNvPr>
          <p:cNvSpPr txBox="1"/>
          <p:nvPr/>
        </p:nvSpPr>
        <p:spPr>
          <a:xfrm>
            <a:off x="408495" y="314226"/>
            <a:ext cx="2749484" cy="3456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B9D84-2ED9-4A31-623D-B9FC42CF28D7}"/>
              </a:ext>
            </a:extLst>
          </p:cNvPr>
          <p:cNvSpPr txBox="1"/>
          <p:nvPr/>
        </p:nvSpPr>
        <p:spPr>
          <a:xfrm>
            <a:off x="408494" y="3770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BDA1D-A596-591A-02BE-C6C60231FD99}"/>
              </a:ext>
            </a:extLst>
          </p:cNvPr>
          <p:cNvSpPr txBox="1"/>
          <p:nvPr/>
        </p:nvSpPr>
        <p:spPr>
          <a:xfrm>
            <a:off x="502762" y="235670"/>
            <a:ext cx="27651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54585A"/>
                </a:solidFill>
                <a:latin typeface="Georgia"/>
              </a:rPr>
              <a:t>Notebook </a:t>
            </a:r>
          </a:p>
        </p:txBody>
      </p:sp>
    </p:spTree>
    <p:extLst>
      <p:ext uri="{BB962C8B-B14F-4D97-AF65-F5344CB8AC3E}">
        <p14:creationId xmlns:p14="http://schemas.microsoft.com/office/powerpoint/2010/main" val="250152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2EFE5-2B04-009A-763B-73F28C0DBB19}"/>
              </a:ext>
            </a:extLst>
          </p:cNvPr>
          <p:cNvSpPr/>
          <p:nvPr/>
        </p:nvSpPr>
        <p:spPr>
          <a:xfrm>
            <a:off x="-1" y="0"/>
            <a:ext cx="6096001" cy="6866193"/>
          </a:xfrm>
          <a:prstGeom prst="rect">
            <a:avLst/>
          </a:prstGeom>
          <a:solidFill>
            <a:srgbClr val="F9F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8AEF0-2156-ED45-8338-670B34872F74}"/>
              </a:ext>
            </a:extLst>
          </p:cNvPr>
          <p:cNvSpPr txBox="1"/>
          <p:nvPr/>
        </p:nvSpPr>
        <p:spPr>
          <a:xfrm>
            <a:off x="514659" y="1193352"/>
            <a:ext cx="42938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003057"/>
                </a:solidFill>
                <a:latin typeface="Georgia Pro"/>
              </a:rPr>
              <a:t>Storytelling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C9F0F-4DB7-12BB-3CB2-511FF809F31D}"/>
              </a:ext>
            </a:extLst>
          </p:cNvPr>
          <p:cNvSpPr txBox="1"/>
          <p:nvPr/>
        </p:nvSpPr>
        <p:spPr>
          <a:xfrm>
            <a:off x="6966992" y="1172120"/>
            <a:ext cx="42938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003057"/>
                </a:solidFill>
                <a:latin typeface="Georgia Pro"/>
              </a:rPr>
              <a:t>Interactive</a:t>
            </a:r>
          </a:p>
        </p:txBody>
      </p:sp>
      <p:pic>
        <p:nvPicPr>
          <p:cNvPr id="9220" name="Picture 4" descr="MOVIEGIFS — Big (USA, 1988)">
            <a:extLst>
              <a:ext uri="{FF2B5EF4-FFF2-40B4-BE49-F238E27FC236}">
                <a16:creationId xmlns:a16="http://schemas.microsoft.com/office/drawing/2014/main" id="{5AE58196-32C7-7321-5771-77BDF7CA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992" y="2046076"/>
            <a:ext cx="4310007" cy="246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icture of scene from movie">
            <a:extLst>
              <a:ext uri="{FF2B5EF4-FFF2-40B4-BE49-F238E27FC236}">
                <a16:creationId xmlns:a16="http://schemas.microsoft.com/office/drawing/2014/main" id="{F3BB4A99-7F60-DA31-4602-1171EFB7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6" y="2046076"/>
            <a:ext cx="4293823" cy="231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72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2EFE5-2B04-009A-763B-73F28C0DBB19}"/>
              </a:ext>
            </a:extLst>
          </p:cNvPr>
          <p:cNvSpPr/>
          <p:nvPr/>
        </p:nvSpPr>
        <p:spPr>
          <a:xfrm>
            <a:off x="4027713" y="5033"/>
            <a:ext cx="8164287" cy="6852587"/>
          </a:xfrm>
          <a:prstGeom prst="rect">
            <a:avLst/>
          </a:prstGeom>
          <a:solidFill>
            <a:srgbClr val="F9F6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59E13-37F0-0152-E6B7-807A8E04642C}"/>
              </a:ext>
            </a:extLst>
          </p:cNvPr>
          <p:cNvSpPr txBox="1"/>
          <p:nvPr/>
        </p:nvSpPr>
        <p:spPr>
          <a:xfrm>
            <a:off x="616237" y="404840"/>
            <a:ext cx="11678723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003057"/>
                </a:solidFill>
                <a:latin typeface="Georgia" panose="02040502050405020303" pitchFamily="18" charset="0"/>
              </a:rPr>
              <a:t>Dynamic Documentation with Data Science Resources and Practices</a:t>
            </a:r>
          </a:p>
          <a:p>
            <a:r>
              <a:rPr lang="en-US" sz="2000" b="1">
                <a:solidFill>
                  <a:srgbClr val="003057"/>
                </a:solidFill>
                <a:latin typeface="Georgia"/>
              </a:rPr>
              <a:t>Thank you! </a:t>
            </a:r>
          </a:p>
          <a:p>
            <a:endParaRPr lang="en-US" sz="2000" b="1">
              <a:solidFill>
                <a:srgbClr val="54585A"/>
              </a:solidFill>
              <a:latin typeface="Georgia"/>
            </a:endParaRPr>
          </a:p>
        </p:txBody>
      </p:sp>
      <p:pic>
        <p:nvPicPr>
          <p:cNvPr id="9" name="Picture 8" descr="A person in a bee garment drawing on a easel&#10;&#10;Description automatically generated">
            <a:extLst>
              <a:ext uri="{FF2B5EF4-FFF2-40B4-BE49-F238E27FC236}">
                <a16:creationId xmlns:a16="http://schemas.microsoft.com/office/drawing/2014/main" id="{89AF6EDD-0D11-BAB1-2197-BBD591887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13" y="1004314"/>
            <a:ext cx="7813248" cy="5170971"/>
          </a:xfrm>
          <a:prstGeom prst="rect">
            <a:avLst/>
          </a:prstGeom>
        </p:spPr>
      </p:pic>
      <p:pic>
        <p:nvPicPr>
          <p:cNvPr id="4" name="Picture 3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AF9301D-7DAC-B966-DF22-8A1F66EC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3" y="4603398"/>
            <a:ext cx="2037824" cy="2051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43750F-F109-3EAE-926F-5903156A7070}"/>
              </a:ext>
            </a:extLst>
          </p:cNvPr>
          <p:cNvSpPr txBox="1"/>
          <p:nvPr/>
        </p:nvSpPr>
        <p:spPr>
          <a:xfrm>
            <a:off x="725094" y="4214839"/>
            <a:ext cx="207208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solidFill>
                  <a:srgbClr val="54585A"/>
                </a:solidFill>
                <a:latin typeface="Georgia"/>
              </a:rPr>
              <a:t>Daniel Lyczak</a:t>
            </a:r>
            <a:endParaRPr lang="en-US" sz="2000" b="1">
              <a:solidFill>
                <a:srgbClr val="003057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13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494DA8-BA0A-0F03-350F-E0B990958B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D6DC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79436-A955-9F2E-2172-72B4E4110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474" y="3641834"/>
            <a:ext cx="8755774" cy="2522484"/>
          </a:xfrm>
        </p:spPr>
        <p:txBody>
          <a:bodyPr>
            <a:normAutofit/>
          </a:bodyPr>
          <a:lstStyle/>
          <a:p>
            <a:pPr algn="l"/>
            <a:r>
              <a:rPr lang="en-US" sz="4400" b="1">
                <a:solidFill>
                  <a:srgbClr val="003057"/>
                </a:solidFill>
                <a:latin typeface="Georgia" panose="02040502050405020303" pitchFamily="18" charset="0"/>
              </a:rPr>
              <a:t>Dynamic Documentation with Data Science Resources and Practices </a:t>
            </a:r>
          </a:p>
        </p:txBody>
      </p:sp>
    </p:spTree>
    <p:extLst>
      <p:ext uri="{BB962C8B-B14F-4D97-AF65-F5344CB8AC3E}">
        <p14:creationId xmlns:p14="http://schemas.microsoft.com/office/powerpoint/2010/main" val="2020868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6" name="Rectangle 7185">
            <a:extLst>
              <a:ext uri="{FF2B5EF4-FFF2-40B4-BE49-F238E27FC236}">
                <a16:creationId xmlns:a16="http://schemas.microsoft.com/office/drawing/2014/main" id="{B3081722-CD0C-FD18-03B7-3235270A0CEC}"/>
              </a:ext>
            </a:extLst>
          </p:cNvPr>
          <p:cNvSpPr/>
          <p:nvPr/>
        </p:nvSpPr>
        <p:spPr>
          <a:xfrm>
            <a:off x="375130" y="1260056"/>
            <a:ext cx="3700112" cy="4081606"/>
          </a:xfrm>
          <a:prstGeom prst="rect">
            <a:avLst/>
          </a:prstGeom>
          <a:solidFill>
            <a:srgbClr val="0030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78357F-78A6-715A-2403-D89AF6755107}"/>
              </a:ext>
            </a:extLst>
          </p:cNvPr>
          <p:cNvCxnSpPr>
            <a:cxnSpLocks/>
          </p:cNvCxnSpPr>
          <p:nvPr/>
        </p:nvCxnSpPr>
        <p:spPr>
          <a:xfrm>
            <a:off x="7747463" y="-225287"/>
            <a:ext cx="0" cy="7424373"/>
          </a:xfrm>
          <a:prstGeom prst="straightConnector1">
            <a:avLst/>
          </a:prstGeom>
          <a:ln w="73025">
            <a:solidFill>
              <a:srgbClr val="B4A36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8074BF-8734-9586-9E61-15EEEF15ACD1}"/>
              </a:ext>
            </a:extLst>
          </p:cNvPr>
          <p:cNvSpPr txBox="1"/>
          <p:nvPr/>
        </p:nvSpPr>
        <p:spPr>
          <a:xfrm>
            <a:off x="1493418" y="5518573"/>
            <a:ext cx="516469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rgbClr val="003057"/>
                </a:solidFill>
                <a:latin typeface="Georgia"/>
              </a:rPr>
              <a:t>Daniel </a:t>
            </a:r>
            <a:r>
              <a:rPr lang="en-US" sz="1600" b="1" err="1">
                <a:solidFill>
                  <a:srgbClr val="003057"/>
                </a:solidFill>
                <a:latin typeface="Georgia"/>
              </a:rPr>
              <a:t>Lyczak</a:t>
            </a:r>
            <a:endParaRPr lang="en-US" sz="1600" b="1">
              <a:solidFill>
                <a:srgbClr val="003057"/>
              </a:solidFill>
              <a:latin typeface="Georgia"/>
            </a:endParaRPr>
          </a:p>
          <a:p>
            <a:r>
              <a:rPr lang="en-US" sz="1600" b="1">
                <a:solidFill>
                  <a:srgbClr val="003057"/>
                </a:solidFill>
                <a:latin typeface="Georgia"/>
              </a:rPr>
              <a:t>Data Scientist</a:t>
            </a:r>
            <a:endParaRPr lang="en-US" sz="1600" b="1">
              <a:solidFill>
                <a:srgbClr val="003057"/>
              </a:solidFill>
              <a:latin typeface="Georgia"/>
              <a:ea typeface="Calibri"/>
              <a:cs typeface="Calibri"/>
            </a:endParaRPr>
          </a:p>
          <a:p>
            <a:r>
              <a:rPr lang="en-US" sz="1600" b="1">
                <a:solidFill>
                  <a:srgbClr val="003057"/>
                </a:solidFill>
                <a:latin typeface="Georgia"/>
              </a:rPr>
              <a:t>Georgia Institute of Technology</a:t>
            </a:r>
            <a:endParaRPr lang="en-US" sz="1600" b="1">
              <a:solidFill>
                <a:srgbClr val="003057"/>
              </a:solidFill>
              <a:latin typeface="Georgia"/>
              <a:ea typeface="Calibri"/>
              <a:cs typeface="Calibri"/>
            </a:endParaRPr>
          </a:p>
          <a:p>
            <a:r>
              <a:rPr lang="en-US" sz="1600" b="1">
                <a:solidFill>
                  <a:srgbClr val="003057"/>
                </a:solidFill>
                <a:latin typeface="Georgia"/>
              </a:rPr>
              <a:t>Institutional Research &amp; Planning</a:t>
            </a:r>
          </a:p>
        </p:txBody>
      </p:sp>
      <p:pic>
        <p:nvPicPr>
          <p:cNvPr id="7176" name="Picture 8" descr="Buzz (@buzz_gt) • Instagram photos and videos">
            <a:extLst>
              <a:ext uri="{FF2B5EF4-FFF2-40B4-BE49-F238E27FC236}">
                <a16:creationId xmlns:a16="http://schemas.microsoft.com/office/drawing/2014/main" id="{7097E5B2-3C45-E78A-0220-BAB321A1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1" y="1260056"/>
            <a:ext cx="3718570" cy="410498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1B03007-4AEA-1C4F-3BEF-137C8783F13A}"/>
              </a:ext>
            </a:extLst>
          </p:cNvPr>
          <p:cNvSpPr txBox="1"/>
          <p:nvPr/>
        </p:nvSpPr>
        <p:spPr>
          <a:xfrm>
            <a:off x="277159" y="264773"/>
            <a:ext cx="429382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003057"/>
                </a:solidFill>
                <a:latin typeface="Georgia Pro"/>
              </a:rPr>
              <a:t>Introduction/ Background</a:t>
            </a:r>
          </a:p>
        </p:txBody>
      </p:sp>
      <p:grpSp>
        <p:nvGrpSpPr>
          <p:cNvPr id="7188" name="Group 7187">
            <a:extLst>
              <a:ext uri="{FF2B5EF4-FFF2-40B4-BE49-F238E27FC236}">
                <a16:creationId xmlns:a16="http://schemas.microsoft.com/office/drawing/2014/main" id="{538F9EF8-A5D2-3CEF-2E34-3B3FA5D7F121}"/>
              </a:ext>
            </a:extLst>
          </p:cNvPr>
          <p:cNvGrpSpPr/>
          <p:nvPr/>
        </p:nvGrpSpPr>
        <p:grpSpPr>
          <a:xfrm>
            <a:off x="7235669" y="5729420"/>
            <a:ext cx="4688570" cy="584775"/>
            <a:chOff x="6934481" y="5615034"/>
            <a:chExt cx="4688570" cy="584775"/>
          </a:xfrm>
        </p:grpSpPr>
        <p:grpSp>
          <p:nvGrpSpPr>
            <p:cNvPr id="7187" name="Group 7186">
              <a:extLst>
                <a:ext uri="{FF2B5EF4-FFF2-40B4-BE49-F238E27FC236}">
                  <a16:creationId xmlns:a16="http://schemas.microsoft.com/office/drawing/2014/main" id="{214204B3-D275-7B36-33DE-D930D99FCC22}"/>
                </a:ext>
              </a:extLst>
            </p:cNvPr>
            <p:cNvGrpSpPr/>
            <p:nvPr/>
          </p:nvGrpSpPr>
          <p:grpSpPr>
            <a:xfrm>
              <a:off x="6934481" y="5615034"/>
              <a:ext cx="4688570" cy="584775"/>
              <a:chOff x="6934481" y="5615034"/>
              <a:chExt cx="4688570" cy="58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EFC765-0C84-302B-9B0A-4D390E3DFEA1}"/>
                  </a:ext>
                </a:extLst>
              </p:cNvPr>
              <p:cNvSpPr txBox="1"/>
              <p:nvPr/>
            </p:nvSpPr>
            <p:spPr>
              <a:xfrm>
                <a:off x="6934481" y="5711315"/>
                <a:ext cx="1023588" cy="461665"/>
              </a:xfrm>
              <a:prstGeom prst="rect">
                <a:avLst/>
              </a:prstGeom>
              <a:solidFill>
                <a:srgbClr val="D6DCD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F9F6E5"/>
                    </a:solidFill>
                    <a:latin typeface="Georgia" panose="02040502050405020303" pitchFamily="18" charset="0"/>
                  </a:rPr>
                  <a:t>2008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288746-0263-C448-6C83-B870B07328B2}"/>
                  </a:ext>
                </a:extLst>
              </p:cNvPr>
              <p:cNvSpPr txBox="1"/>
              <p:nvPr/>
            </p:nvSpPr>
            <p:spPr>
              <a:xfrm>
                <a:off x="8260723" y="5615034"/>
                <a:ext cx="33623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>
                    <a:solidFill>
                      <a:srgbClr val="54585A"/>
                    </a:solidFill>
                    <a:latin typeface="Georgia" panose="02040502050405020303" pitchFamily="18" charset="0"/>
                  </a:rPr>
                  <a:t>Finished Undergrad</a:t>
                </a:r>
              </a:p>
              <a:p>
                <a:pPr algn="r"/>
                <a:r>
                  <a:rPr lang="en-US" sz="1600">
                    <a:solidFill>
                      <a:srgbClr val="54585A"/>
                    </a:solidFill>
                    <a:latin typeface="Georgia" panose="02040502050405020303" pitchFamily="18" charset="0"/>
                  </a:rPr>
                  <a:t>Worked for DoE South Korea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9711D49-7279-7F97-31FD-DEB1FD5A4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4481" y="6169031"/>
                <a:ext cx="4645516" cy="0"/>
              </a:xfrm>
              <a:prstGeom prst="line">
                <a:avLst/>
              </a:prstGeom>
              <a:ln>
                <a:solidFill>
                  <a:srgbClr val="003057"/>
                </a:solidFill>
                <a:tailEnd type="oval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1A7188-A18D-724D-A317-D83A170DD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9997" y="5615034"/>
              <a:ext cx="0" cy="553997"/>
            </a:xfrm>
            <a:prstGeom prst="line">
              <a:avLst/>
            </a:prstGeom>
            <a:ln>
              <a:solidFill>
                <a:srgbClr val="003057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4" name="Group 7193">
            <a:extLst>
              <a:ext uri="{FF2B5EF4-FFF2-40B4-BE49-F238E27FC236}">
                <a16:creationId xmlns:a16="http://schemas.microsoft.com/office/drawing/2014/main" id="{06F79913-068E-3E72-9C20-BB74E386FD60}"/>
              </a:ext>
            </a:extLst>
          </p:cNvPr>
          <p:cNvGrpSpPr/>
          <p:nvPr/>
        </p:nvGrpSpPr>
        <p:grpSpPr>
          <a:xfrm>
            <a:off x="7283466" y="3053217"/>
            <a:ext cx="4610616" cy="477286"/>
            <a:chOff x="6969381" y="2971421"/>
            <a:chExt cx="4610616" cy="477286"/>
          </a:xfrm>
        </p:grpSpPr>
        <p:grpSp>
          <p:nvGrpSpPr>
            <p:cNvPr id="7191" name="Group 7190">
              <a:extLst>
                <a:ext uri="{FF2B5EF4-FFF2-40B4-BE49-F238E27FC236}">
                  <a16:creationId xmlns:a16="http://schemas.microsoft.com/office/drawing/2014/main" id="{BBABB84A-3F9A-A64C-6D62-174C3844C5C0}"/>
                </a:ext>
              </a:extLst>
            </p:cNvPr>
            <p:cNvGrpSpPr/>
            <p:nvPr/>
          </p:nvGrpSpPr>
          <p:grpSpPr>
            <a:xfrm>
              <a:off x="6978330" y="2971421"/>
              <a:ext cx="4601667" cy="477286"/>
              <a:chOff x="6978330" y="2971421"/>
              <a:chExt cx="4601667" cy="47728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46A692-FF4E-6E5A-1F82-B7A0334F7EF4}"/>
                  </a:ext>
                </a:extLst>
              </p:cNvPr>
              <p:cNvSpPr txBox="1"/>
              <p:nvPr/>
            </p:nvSpPr>
            <p:spPr>
              <a:xfrm>
                <a:off x="6978330" y="2971421"/>
                <a:ext cx="1023588" cy="461665"/>
              </a:xfrm>
              <a:prstGeom prst="rect">
                <a:avLst/>
              </a:prstGeom>
              <a:solidFill>
                <a:srgbClr val="D6DCD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F9F6E5"/>
                    </a:solidFill>
                    <a:latin typeface="Georgia" panose="02040502050405020303" pitchFamily="18" charset="0"/>
                  </a:rPr>
                  <a:t>2019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5BE659D-3A35-92E5-DAE4-009CFA90989A}"/>
                  </a:ext>
                </a:extLst>
              </p:cNvPr>
              <p:cNvSpPr txBox="1"/>
              <p:nvPr/>
            </p:nvSpPr>
            <p:spPr>
              <a:xfrm>
                <a:off x="8020815" y="3100182"/>
                <a:ext cx="35591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>
                    <a:solidFill>
                      <a:srgbClr val="54585A"/>
                    </a:solidFill>
                    <a:latin typeface="Georgia" panose="02040502050405020303" pitchFamily="18" charset="0"/>
                  </a:rPr>
                  <a:t>Joined GT as Business Analyst</a:t>
                </a:r>
              </a:p>
            </p:txBody>
          </p:sp>
          <p:cxnSp>
            <p:nvCxnSpPr>
              <p:cNvPr id="7169" name="Straight Connector 7168">
                <a:extLst>
                  <a:ext uri="{FF2B5EF4-FFF2-40B4-BE49-F238E27FC236}">
                    <a16:creationId xmlns:a16="http://schemas.microsoft.com/office/drawing/2014/main" id="{9326FBCE-B1A6-83C0-343E-E97935F6D6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9997" y="3036446"/>
                <a:ext cx="0" cy="412261"/>
              </a:xfrm>
              <a:prstGeom prst="line">
                <a:avLst/>
              </a:prstGeom>
              <a:ln>
                <a:solidFill>
                  <a:srgbClr val="003057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68" name="Straight Connector 7167">
              <a:extLst>
                <a:ext uri="{FF2B5EF4-FFF2-40B4-BE49-F238E27FC236}">
                  <a16:creationId xmlns:a16="http://schemas.microsoft.com/office/drawing/2014/main" id="{857E3164-7A04-3862-4025-B61C7BF63A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9381" y="3438736"/>
              <a:ext cx="4610616" cy="9971"/>
            </a:xfrm>
            <a:prstGeom prst="line">
              <a:avLst/>
            </a:prstGeom>
            <a:ln>
              <a:solidFill>
                <a:srgbClr val="003057"/>
              </a:solidFill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6" name="Group 7195">
            <a:extLst>
              <a:ext uri="{FF2B5EF4-FFF2-40B4-BE49-F238E27FC236}">
                <a16:creationId xmlns:a16="http://schemas.microsoft.com/office/drawing/2014/main" id="{6A0569EC-D322-3137-8ACC-1A773DF450D6}"/>
              </a:ext>
            </a:extLst>
          </p:cNvPr>
          <p:cNvGrpSpPr/>
          <p:nvPr/>
        </p:nvGrpSpPr>
        <p:grpSpPr>
          <a:xfrm>
            <a:off x="7235669" y="415703"/>
            <a:ext cx="4724304" cy="584775"/>
            <a:chOff x="6921584" y="1078311"/>
            <a:chExt cx="4724304" cy="584775"/>
          </a:xfrm>
        </p:grpSpPr>
        <p:grpSp>
          <p:nvGrpSpPr>
            <p:cNvPr id="7193" name="Group 7192">
              <a:extLst>
                <a:ext uri="{FF2B5EF4-FFF2-40B4-BE49-F238E27FC236}">
                  <a16:creationId xmlns:a16="http://schemas.microsoft.com/office/drawing/2014/main" id="{5C4C1A28-D5FF-F80F-4EA1-681600F01580}"/>
                </a:ext>
              </a:extLst>
            </p:cNvPr>
            <p:cNvGrpSpPr/>
            <p:nvPr/>
          </p:nvGrpSpPr>
          <p:grpSpPr>
            <a:xfrm>
              <a:off x="6921584" y="1078311"/>
              <a:ext cx="4724304" cy="584775"/>
              <a:chOff x="6921584" y="1078311"/>
              <a:chExt cx="4724304" cy="58477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E45B8F-12C8-79D3-C297-87C37AFB8085}"/>
                  </a:ext>
                </a:extLst>
              </p:cNvPr>
              <p:cNvSpPr txBox="1"/>
              <p:nvPr/>
            </p:nvSpPr>
            <p:spPr>
              <a:xfrm>
                <a:off x="6970483" y="1152026"/>
                <a:ext cx="1023588" cy="461665"/>
              </a:xfrm>
              <a:prstGeom prst="rect">
                <a:avLst/>
              </a:prstGeom>
              <a:solidFill>
                <a:srgbClr val="D6DCD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F9F6E5"/>
                    </a:solidFill>
                    <a:latin typeface="Georgia" panose="02040502050405020303" pitchFamily="18" charset="0"/>
                  </a:rPr>
                  <a:t>2023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D93145E-E416-596D-3F4D-A1D2FD74ACBA}"/>
                  </a:ext>
                </a:extLst>
              </p:cNvPr>
              <p:cNvSpPr txBox="1"/>
              <p:nvPr/>
            </p:nvSpPr>
            <p:spPr>
              <a:xfrm>
                <a:off x="9042171" y="1078311"/>
                <a:ext cx="260371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600">
                    <a:solidFill>
                      <a:srgbClr val="54585A"/>
                    </a:solidFill>
                    <a:latin typeface="Georgia" panose="02040502050405020303" pitchFamily="18" charset="0"/>
                  </a:rPr>
                  <a:t>Earn(</a:t>
                </a:r>
                <a:r>
                  <a:rPr lang="en-US" sz="1600" err="1">
                    <a:solidFill>
                      <a:srgbClr val="54585A"/>
                    </a:solidFill>
                    <a:latin typeface="Georgia" panose="02040502050405020303" pitchFamily="18" charset="0"/>
                  </a:rPr>
                  <a:t>ing</a:t>
                </a:r>
                <a:r>
                  <a:rPr lang="en-US" sz="1600">
                    <a:solidFill>
                      <a:srgbClr val="54585A"/>
                    </a:solidFill>
                    <a:latin typeface="Georgia" panose="02040502050405020303" pitchFamily="18" charset="0"/>
                  </a:rPr>
                  <a:t>) MS</a:t>
                </a:r>
              </a:p>
              <a:p>
                <a:pPr algn="r"/>
                <a:r>
                  <a:rPr lang="en-US" sz="1600" b="1">
                    <a:solidFill>
                      <a:srgbClr val="54585A"/>
                    </a:solidFill>
                    <a:latin typeface="Georgia" panose="02040502050405020303" pitchFamily="18" charset="0"/>
                  </a:rPr>
                  <a:t>Presenting at SAIR</a:t>
                </a:r>
              </a:p>
            </p:txBody>
          </p:sp>
          <p:cxnSp>
            <p:nvCxnSpPr>
              <p:cNvPr id="7170" name="Straight Connector 7169">
                <a:extLst>
                  <a:ext uri="{FF2B5EF4-FFF2-40B4-BE49-F238E27FC236}">
                    <a16:creationId xmlns:a16="http://schemas.microsoft.com/office/drawing/2014/main" id="{93A9B02F-5FE5-56F7-7022-E979BCF63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1584" y="1617577"/>
                <a:ext cx="4688073" cy="0"/>
              </a:xfrm>
              <a:prstGeom prst="line">
                <a:avLst/>
              </a:prstGeom>
              <a:ln>
                <a:solidFill>
                  <a:srgbClr val="003057"/>
                </a:solidFill>
                <a:tailEnd type="oval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71" name="Straight Connector 7170">
              <a:extLst>
                <a:ext uri="{FF2B5EF4-FFF2-40B4-BE49-F238E27FC236}">
                  <a16:creationId xmlns:a16="http://schemas.microsoft.com/office/drawing/2014/main" id="{C951AB67-75EF-5A78-4B11-8B1FCB328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9657" y="1078311"/>
              <a:ext cx="0" cy="539266"/>
            </a:xfrm>
            <a:prstGeom prst="line">
              <a:avLst/>
            </a:prstGeom>
            <a:ln>
              <a:solidFill>
                <a:srgbClr val="003057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5" name="Group 7194">
            <a:extLst>
              <a:ext uri="{FF2B5EF4-FFF2-40B4-BE49-F238E27FC236}">
                <a16:creationId xmlns:a16="http://schemas.microsoft.com/office/drawing/2014/main" id="{C45040BD-5092-9364-3792-9A961CF4939B}"/>
              </a:ext>
            </a:extLst>
          </p:cNvPr>
          <p:cNvGrpSpPr/>
          <p:nvPr/>
        </p:nvGrpSpPr>
        <p:grpSpPr>
          <a:xfrm>
            <a:off x="7235669" y="1683510"/>
            <a:ext cx="3766876" cy="584775"/>
            <a:chOff x="6921584" y="1962261"/>
            <a:chExt cx="3766876" cy="584775"/>
          </a:xfrm>
        </p:grpSpPr>
        <p:grpSp>
          <p:nvGrpSpPr>
            <p:cNvPr id="7192" name="Group 7191">
              <a:extLst>
                <a:ext uri="{FF2B5EF4-FFF2-40B4-BE49-F238E27FC236}">
                  <a16:creationId xmlns:a16="http://schemas.microsoft.com/office/drawing/2014/main" id="{8AE3F513-6B35-D1EB-1DA5-ACF55D582E89}"/>
                </a:ext>
              </a:extLst>
            </p:cNvPr>
            <p:cNvGrpSpPr/>
            <p:nvPr/>
          </p:nvGrpSpPr>
          <p:grpSpPr>
            <a:xfrm>
              <a:off x="6970483" y="1962261"/>
              <a:ext cx="3717977" cy="584775"/>
              <a:chOff x="6970483" y="1962261"/>
              <a:chExt cx="3717977" cy="58477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B9757F-095E-EAAF-95EC-24309486C7D6}"/>
                  </a:ext>
                </a:extLst>
              </p:cNvPr>
              <p:cNvSpPr txBox="1"/>
              <p:nvPr/>
            </p:nvSpPr>
            <p:spPr>
              <a:xfrm>
                <a:off x="6970483" y="2051382"/>
                <a:ext cx="1023588" cy="461665"/>
              </a:xfrm>
              <a:prstGeom prst="rect">
                <a:avLst/>
              </a:prstGeom>
              <a:solidFill>
                <a:srgbClr val="D6DCD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>
                    <a:solidFill>
                      <a:srgbClr val="F9F6E5"/>
                    </a:solidFill>
                    <a:latin typeface="Georgia" panose="02040502050405020303" pitchFamily="18" charset="0"/>
                  </a:rPr>
                  <a:t>2022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5F445A-4466-ACB5-E6E2-529F06371372}"/>
                  </a:ext>
                </a:extLst>
              </p:cNvPr>
              <p:cNvSpPr txBox="1"/>
              <p:nvPr/>
            </p:nvSpPr>
            <p:spPr>
              <a:xfrm>
                <a:off x="7800224" y="1962261"/>
                <a:ext cx="28882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>
                    <a:solidFill>
                      <a:srgbClr val="54585A"/>
                    </a:solidFill>
                    <a:latin typeface="Georgia" panose="02040502050405020303" pitchFamily="18" charset="0"/>
                  </a:rPr>
                  <a:t>Earned MS in Econometrics</a:t>
                </a:r>
              </a:p>
              <a:p>
                <a:r>
                  <a:rPr lang="en-US" sz="1600">
                    <a:solidFill>
                      <a:srgbClr val="54585A"/>
                    </a:solidFill>
                    <a:latin typeface="Georgia" panose="02040502050405020303" pitchFamily="18" charset="0"/>
                  </a:rPr>
                  <a:t>Became a Data Scientist in IR</a:t>
                </a:r>
              </a:p>
            </p:txBody>
          </p:sp>
          <p:cxnSp>
            <p:nvCxnSpPr>
              <p:cNvPr id="7178" name="Straight Connector 7177">
                <a:extLst>
                  <a:ext uri="{FF2B5EF4-FFF2-40B4-BE49-F238E27FC236}">
                    <a16:creationId xmlns:a16="http://schemas.microsoft.com/office/drawing/2014/main" id="{9DB25896-2E6F-499E-76C4-6B9A6A8C6C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0350" y="2107643"/>
                <a:ext cx="0" cy="412261"/>
              </a:xfrm>
              <a:prstGeom prst="line">
                <a:avLst/>
              </a:prstGeom>
              <a:ln>
                <a:solidFill>
                  <a:srgbClr val="003057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75" name="Straight Connector 7174">
              <a:extLst>
                <a:ext uri="{FF2B5EF4-FFF2-40B4-BE49-F238E27FC236}">
                  <a16:creationId xmlns:a16="http://schemas.microsoft.com/office/drawing/2014/main" id="{D50BBB07-619C-0241-6492-94815B9A7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1584" y="2512869"/>
              <a:ext cx="3676200" cy="7035"/>
            </a:xfrm>
            <a:prstGeom prst="line">
              <a:avLst/>
            </a:prstGeom>
            <a:ln>
              <a:solidFill>
                <a:srgbClr val="003057"/>
              </a:solidFill>
              <a:tailEnd type="oval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0" name="Group 7189">
            <a:extLst>
              <a:ext uri="{FF2B5EF4-FFF2-40B4-BE49-F238E27FC236}">
                <a16:creationId xmlns:a16="http://schemas.microsoft.com/office/drawing/2014/main" id="{3C70BF3E-628F-A3BC-5149-1BBC9210FC86}"/>
              </a:ext>
            </a:extLst>
          </p:cNvPr>
          <p:cNvGrpSpPr/>
          <p:nvPr/>
        </p:nvGrpSpPr>
        <p:grpSpPr>
          <a:xfrm>
            <a:off x="7235669" y="4380135"/>
            <a:ext cx="3422445" cy="584775"/>
            <a:chOff x="6921584" y="4113268"/>
            <a:chExt cx="3422445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87FE4A-7C26-2618-D94E-C8BA79BAE773}"/>
                </a:ext>
              </a:extLst>
            </p:cNvPr>
            <p:cNvSpPr txBox="1"/>
            <p:nvPr/>
          </p:nvSpPr>
          <p:spPr>
            <a:xfrm>
              <a:off x="6921584" y="4209754"/>
              <a:ext cx="1023588" cy="461665"/>
            </a:xfrm>
            <a:prstGeom prst="rect">
              <a:avLst/>
            </a:prstGeom>
            <a:solidFill>
              <a:srgbClr val="D6DCD5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F9F6E5"/>
                  </a:solidFill>
                  <a:latin typeface="Georgia" panose="02040502050405020303" pitchFamily="18" charset="0"/>
                </a:rPr>
                <a:t>2018</a:t>
              </a:r>
            </a:p>
          </p:txBody>
        </p:sp>
        <p:grpSp>
          <p:nvGrpSpPr>
            <p:cNvPr id="7189" name="Group 7188">
              <a:extLst>
                <a:ext uri="{FF2B5EF4-FFF2-40B4-BE49-F238E27FC236}">
                  <a16:creationId xmlns:a16="http://schemas.microsoft.com/office/drawing/2014/main" id="{09E1B90F-DB9E-2BC5-5BFA-253BC94C568C}"/>
                </a:ext>
              </a:extLst>
            </p:cNvPr>
            <p:cNvGrpSpPr/>
            <p:nvPr/>
          </p:nvGrpSpPr>
          <p:grpSpPr>
            <a:xfrm>
              <a:off x="6921584" y="4113268"/>
              <a:ext cx="3422445" cy="584775"/>
              <a:chOff x="6921584" y="4113268"/>
              <a:chExt cx="3422445" cy="584775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CBA5094-CC54-1D8E-24B4-45BB22ACE11D}"/>
                  </a:ext>
                </a:extLst>
              </p:cNvPr>
              <p:cNvSpPr txBox="1"/>
              <p:nvPr/>
            </p:nvSpPr>
            <p:spPr>
              <a:xfrm>
                <a:off x="7945171" y="4113268"/>
                <a:ext cx="23988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>
                    <a:solidFill>
                      <a:srgbClr val="54585A"/>
                    </a:solidFill>
                    <a:latin typeface="Georgia" panose="02040502050405020303" pitchFamily="18" charset="0"/>
                  </a:rPr>
                  <a:t>Earned MBA</a:t>
                </a:r>
              </a:p>
              <a:p>
                <a:pPr algn="r"/>
                <a:r>
                  <a:rPr lang="en-US" sz="1600">
                    <a:solidFill>
                      <a:srgbClr val="54585A"/>
                    </a:solidFill>
                    <a:latin typeface="Georgia" panose="02040502050405020303" pitchFamily="18" charset="0"/>
                  </a:rPr>
                  <a:t>Analyst in private sector</a:t>
                </a:r>
              </a:p>
            </p:txBody>
          </p:sp>
          <p:cxnSp>
            <p:nvCxnSpPr>
              <p:cNvPr id="7181" name="Straight Connector 7180">
                <a:extLst>
                  <a:ext uri="{FF2B5EF4-FFF2-40B4-BE49-F238E27FC236}">
                    <a16:creationId xmlns:a16="http://schemas.microsoft.com/office/drawing/2014/main" id="{74FF3CD6-3B43-7E7C-FDDD-E63A9583EF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21584" y="4662338"/>
                <a:ext cx="3405682" cy="5291"/>
              </a:xfrm>
              <a:prstGeom prst="line">
                <a:avLst/>
              </a:prstGeom>
              <a:ln>
                <a:solidFill>
                  <a:srgbClr val="003057"/>
                </a:solidFill>
                <a:tailEnd type="oval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2" name="Straight Connector 7181">
                <a:extLst>
                  <a:ext uri="{FF2B5EF4-FFF2-40B4-BE49-F238E27FC236}">
                    <a16:creationId xmlns:a16="http://schemas.microsoft.com/office/drawing/2014/main" id="{3F002BB6-0F04-B7FF-86E0-19287DD7DA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7266" y="4131141"/>
                <a:ext cx="0" cy="531197"/>
              </a:xfrm>
              <a:prstGeom prst="line">
                <a:avLst/>
              </a:prstGeom>
              <a:ln>
                <a:solidFill>
                  <a:srgbClr val="003057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D27520DE-8CEA-1607-1C05-EC20E37F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81" y="5515077"/>
            <a:ext cx="1071717" cy="10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AF14B0-2257-0FE9-9EE5-CAE86FCEB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D6DC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THIS &quot;EXACT INSTRUCTIONS CHALLENGE&quot; IS SO HILARIOUS">
            <a:hlinkClick r:id="" action="ppaction://media"/>
            <a:extLst>
              <a:ext uri="{FF2B5EF4-FFF2-40B4-BE49-F238E27FC236}">
                <a16:creationId xmlns:a16="http://schemas.microsoft.com/office/drawing/2014/main" id="{6FB7311D-C7B6-B991-7307-40CDF086E66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0815" y="573966"/>
            <a:ext cx="10964619" cy="5886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0F3039-0D22-46F9-9483-970D28E54E11}"/>
              </a:ext>
            </a:extLst>
          </p:cNvPr>
          <p:cNvSpPr txBox="1"/>
          <p:nvPr/>
        </p:nvSpPr>
        <p:spPr>
          <a:xfrm>
            <a:off x="-43964" y="6642556"/>
            <a:ext cx="6699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F9F6E5"/>
                </a:solidFill>
              </a:rPr>
              <a:t>Video source: https://www.youtube.com/watch?v=Ct-lOOUqmyY</a:t>
            </a:r>
          </a:p>
        </p:txBody>
      </p:sp>
    </p:spTree>
    <p:extLst>
      <p:ext uri="{BB962C8B-B14F-4D97-AF65-F5344CB8AC3E}">
        <p14:creationId xmlns:p14="http://schemas.microsoft.com/office/powerpoint/2010/main" val="188473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1F2174-7694-57D6-0D23-1390FC22B7AD}"/>
              </a:ext>
            </a:extLst>
          </p:cNvPr>
          <p:cNvSpPr txBox="1"/>
          <p:nvPr/>
        </p:nvSpPr>
        <p:spPr>
          <a:xfrm>
            <a:off x="509633" y="295770"/>
            <a:ext cx="42938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54585A"/>
                </a:solidFill>
                <a:latin typeface="Georgia Pro"/>
              </a:rPr>
              <a:t>Documentation</a:t>
            </a:r>
            <a:r>
              <a:rPr lang="en-US" sz="2800" b="1">
                <a:solidFill>
                  <a:srgbClr val="003057"/>
                </a:solidFill>
                <a:latin typeface="Georgia Pro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9B42-AB17-5830-14DA-6773A401D87E}"/>
              </a:ext>
            </a:extLst>
          </p:cNvPr>
          <p:cNvSpPr txBox="1"/>
          <p:nvPr/>
        </p:nvSpPr>
        <p:spPr>
          <a:xfrm>
            <a:off x="1763595" y="2875782"/>
            <a:ext cx="4030352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600" b="1">
                <a:solidFill>
                  <a:srgbClr val="003057"/>
                </a:solidFill>
                <a:latin typeface="Georgia Pro"/>
              </a:rPr>
              <a:t>Why is </a:t>
            </a:r>
          </a:p>
          <a:p>
            <a:r>
              <a:rPr lang="en-US" sz="6600" b="1">
                <a:solidFill>
                  <a:srgbClr val="003057"/>
                </a:solidFill>
                <a:latin typeface="Georgia Pro"/>
              </a:rPr>
              <a:t>it used?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D57A3-F476-D903-BC08-E0E5161A77CD}"/>
              </a:ext>
            </a:extLst>
          </p:cNvPr>
          <p:cNvSpPr txBox="1"/>
          <p:nvPr/>
        </p:nvSpPr>
        <p:spPr>
          <a:xfrm>
            <a:off x="773104" y="719680"/>
            <a:ext cx="403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54585A"/>
                </a:solidFill>
                <a:latin typeface="Georgia" panose="02040502050405020303" pitchFamily="18" charset="0"/>
              </a:rPr>
              <a:t>Codifying/Structuring a process of data exploration to insight for internal and external users.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706B4-E7A5-F6F7-6765-431B47E2736B}"/>
              </a:ext>
            </a:extLst>
          </p:cNvPr>
          <p:cNvSpPr txBox="1"/>
          <p:nvPr/>
        </p:nvSpPr>
        <p:spPr>
          <a:xfrm>
            <a:off x="903162" y="5496683"/>
            <a:ext cx="1038567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1600">
                <a:solidFill>
                  <a:srgbClr val="54585A"/>
                </a:solidFill>
                <a:latin typeface="Georgia"/>
              </a:rPr>
              <a:t>Documentation is a love letter to yourself / coworkers / constituents</a:t>
            </a:r>
            <a:endParaRPr lang="en-US" sz="1600">
              <a:solidFill>
                <a:srgbClr val="54585A"/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54585A"/>
                </a:solidFill>
                <a:latin typeface="Georgia"/>
                <a:ea typeface="Calibri"/>
                <a:cs typeface="Calibri"/>
              </a:rPr>
              <a:t>Systems which promote business processes while (potentially) reducing redundancies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54585A"/>
                </a:solidFill>
                <a:latin typeface="Georgia"/>
                <a:ea typeface="Calibri"/>
                <a:cs typeface="Calibri"/>
              </a:rPr>
              <a:t>Allows for reproducibility, fact and error checking, and the development of automating *simple* stuff</a:t>
            </a:r>
          </a:p>
          <a:p>
            <a:endParaRPr lang="en-US" sz="1600">
              <a:solidFill>
                <a:srgbClr val="54585A"/>
              </a:solidFill>
              <a:latin typeface="Georgia"/>
            </a:endParaRPr>
          </a:p>
        </p:txBody>
      </p:sp>
      <p:pic>
        <p:nvPicPr>
          <p:cNvPr id="14" name="Picture 2" descr="Software Documentation and No-Code: The Guide | Directual blog">
            <a:extLst>
              <a:ext uri="{FF2B5EF4-FFF2-40B4-BE49-F238E27FC236}">
                <a16:creationId xmlns:a16="http://schemas.microsoft.com/office/drawing/2014/main" id="{2223C4FC-1617-5EBF-585F-CC94AC52E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48" y="1802187"/>
            <a:ext cx="4808857" cy="306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1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1F2174-7694-57D6-0D23-1390FC22B7AD}"/>
              </a:ext>
            </a:extLst>
          </p:cNvPr>
          <p:cNvSpPr txBox="1"/>
          <p:nvPr/>
        </p:nvSpPr>
        <p:spPr>
          <a:xfrm>
            <a:off x="509633" y="295770"/>
            <a:ext cx="42938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54585A"/>
                </a:solidFill>
                <a:latin typeface="Georgia Pro"/>
              </a:rPr>
              <a:t>Documentation</a:t>
            </a:r>
            <a:r>
              <a:rPr lang="en-US" sz="2800" b="1">
                <a:solidFill>
                  <a:srgbClr val="003057"/>
                </a:solidFill>
                <a:latin typeface="Georgia Pro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9B42-AB17-5830-14DA-6773A401D87E}"/>
              </a:ext>
            </a:extLst>
          </p:cNvPr>
          <p:cNvSpPr txBox="1"/>
          <p:nvPr/>
        </p:nvSpPr>
        <p:spPr>
          <a:xfrm>
            <a:off x="6698004" y="1954019"/>
            <a:ext cx="4317705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600" b="1">
                <a:solidFill>
                  <a:srgbClr val="003057"/>
                </a:solidFill>
                <a:latin typeface="Georgia Pro"/>
              </a:rPr>
              <a:t>What makes </a:t>
            </a:r>
          </a:p>
          <a:p>
            <a:r>
              <a:rPr lang="en-US" sz="6600" b="1">
                <a:solidFill>
                  <a:srgbClr val="003057"/>
                </a:solidFill>
                <a:latin typeface="Georgia Pro"/>
              </a:rPr>
              <a:t>it good?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D57A3-F476-D903-BC08-E0E5161A77CD}"/>
              </a:ext>
            </a:extLst>
          </p:cNvPr>
          <p:cNvSpPr txBox="1"/>
          <p:nvPr/>
        </p:nvSpPr>
        <p:spPr>
          <a:xfrm>
            <a:off x="773104" y="719680"/>
            <a:ext cx="403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54585A"/>
                </a:solidFill>
                <a:latin typeface="Georgia" panose="02040502050405020303" pitchFamily="18" charset="0"/>
              </a:rPr>
              <a:t>Codifying/Structuring a process of data exploration to insight for internal and external users.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706B4-E7A5-F6F7-6765-431B47E2736B}"/>
              </a:ext>
            </a:extLst>
          </p:cNvPr>
          <p:cNvSpPr txBox="1"/>
          <p:nvPr/>
        </p:nvSpPr>
        <p:spPr>
          <a:xfrm>
            <a:off x="903162" y="5496683"/>
            <a:ext cx="1038567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54585A"/>
                </a:solidFill>
                <a:latin typeface="Georgia"/>
              </a:rPr>
              <a:t>Readable, comprehensive while allowing skimming, clear, without sacrificing detail</a:t>
            </a:r>
            <a:endParaRPr lang="en-US" sz="1600">
              <a:solidFill>
                <a:srgbClr val="54585A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54585A"/>
                </a:solidFill>
                <a:latin typeface="Georgia"/>
              </a:rPr>
              <a:t>Easy to find (single-sourced), up to date, easy to contribute to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54585A"/>
                </a:solidFill>
                <a:latin typeface="Georgia"/>
              </a:rPr>
              <a:t>Takes non-spatial </a:t>
            </a:r>
            <a:r>
              <a:rPr lang="en-US" sz="1600">
                <a:solidFill>
                  <a:srgbClr val="54585A"/>
                </a:solidFill>
                <a:latin typeface="Georgia"/>
                <a:sym typeface="Wingdings" panose="05000000000000000000" pitchFamily="2" charset="2"/>
              </a:rPr>
              <a:t> ‘visualizes’ it to amplify cognition and map it to 2D-3D space for its users</a:t>
            </a:r>
            <a:endParaRPr lang="en-US" sz="1600">
              <a:solidFill>
                <a:srgbClr val="54585A"/>
              </a:solidFill>
              <a:latin typeface="Georgia" panose="02040502050405020303" pitchFamily="18" charset="0"/>
            </a:endParaRPr>
          </a:p>
          <a:p>
            <a:endParaRPr lang="en-US" sz="1600">
              <a:solidFill>
                <a:srgbClr val="54585A"/>
              </a:solidFill>
              <a:highlight>
                <a:srgbClr val="FFFF00"/>
              </a:highlight>
              <a:latin typeface="Georgia" panose="02040502050405020303" pitchFamily="18" charset="0"/>
            </a:endParaRPr>
          </a:p>
        </p:txBody>
      </p:sp>
      <p:pic>
        <p:nvPicPr>
          <p:cNvPr id="2" name="Picture 6" descr="just read the documentation&quot; written for developers - Engineering Professor  - quickmeme">
            <a:extLst>
              <a:ext uri="{FF2B5EF4-FFF2-40B4-BE49-F238E27FC236}">
                <a16:creationId xmlns:a16="http://schemas.microsoft.com/office/drawing/2014/main" id="{875376E2-0BCB-B122-83B9-FC53B1FB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796" y="1954019"/>
            <a:ext cx="4317705" cy="283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0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1F2174-7694-57D6-0D23-1390FC22B7AD}"/>
              </a:ext>
            </a:extLst>
          </p:cNvPr>
          <p:cNvSpPr txBox="1"/>
          <p:nvPr/>
        </p:nvSpPr>
        <p:spPr>
          <a:xfrm>
            <a:off x="509633" y="295770"/>
            <a:ext cx="42938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54585A"/>
                </a:solidFill>
                <a:latin typeface="Georgia Pro"/>
              </a:rPr>
              <a:t>Documentation</a:t>
            </a:r>
            <a:r>
              <a:rPr lang="en-US" sz="2800" b="1">
                <a:solidFill>
                  <a:srgbClr val="003057"/>
                </a:solidFill>
                <a:latin typeface="Georgia Pro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59B42-AB17-5830-14DA-6773A401D87E}"/>
              </a:ext>
            </a:extLst>
          </p:cNvPr>
          <p:cNvSpPr txBox="1"/>
          <p:nvPr/>
        </p:nvSpPr>
        <p:spPr>
          <a:xfrm>
            <a:off x="1136776" y="2198233"/>
            <a:ext cx="536938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6000" b="1">
                <a:solidFill>
                  <a:srgbClr val="003057"/>
                </a:solidFill>
                <a:latin typeface="Georgia Pro"/>
              </a:rPr>
              <a:t>How do we consider our users?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D57A3-F476-D903-BC08-E0E5161A77CD}"/>
              </a:ext>
            </a:extLst>
          </p:cNvPr>
          <p:cNvSpPr txBox="1"/>
          <p:nvPr/>
        </p:nvSpPr>
        <p:spPr>
          <a:xfrm>
            <a:off x="773104" y="719680"/>
            <a:ext cx="4030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54585A"/>
                </a:solidFill>
                <a:latin typeface="Georgia" panose="02040502050405020303" pitchFamily="18" charset="0"/>
              </a:rPr>
              <a:t>Codifying/Structuring a process of data exploration to insight for internal and external users.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706B4-E7A5-F6F7-6765-431B47E2736B}"/>
              </a:ext>
            </a:extLst>
          </p:cNvPr>
          <p:cNvSpPr txBox="1"/>
          <p:nvPr/>
        </p:nvSpPr>
        <p:spPr>
          <a:xfrm>
            <a:off x="903162" y="5496683"/>
            <a:ext cx="1038567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54585A"/>
                </a:solidFill>
                <a:latin typeface="Georgia"/>
                <a:ea typeface="Calibri"/>
                <a:cs typeface="Calibri"/>
              </a:rPr>
              <a:t>Overview first. Zoom and Filter. Details on demand (Schneiderman’s Mantra)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54585A"/>
                </a:solidFill>
                <a:latin typeface="Georgia"/>
              </a:rPr>
              <a:t>Be lean minded, always thinking of if it is necessary to add X (Ian Malcolm) </a:t>
            </a:r>
            <a:endParaRPr lang="en-US" sz="1600">
              <a:solidFill>
                <a:srgbClr val="54585A"/>
              </a:solidFill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>
                <a:solidFill>
                  <a:srgbClr val="54585A"/>
                </a:solidFill>
                <a:latin typeface="Georgia"/>
              </a:rPr>
              <a:t>Interactive?, tell a (static) story?, training?... (least common denominator / Provosts don’t code) </a:t>
            </a:r>
            <a:endParaRPr lang="en-US" sz="1600">
              <a:solidFill>
                <a:srgbClr val="54585A"/>
              </a:solidFill>
              <a:latin typeface="Georgia" panose="02040502050405020303" pitchFamily="18" charset="0"/>
            </a:endParaRPr>
          </a:p>
          <a:p>
            <a:endParaRPr lang="en-US" sz="1600">
              <a:solidFill>
                <a:srgbClr val="54585A"/>
              </a:solidFill>
              <a:highlight>
                <a:srgbClr val="FFFF00"/>
              </a:highlight>
              <a:latin typeface="Georgia" panose="02040502050405020303" pitchFamily="18" charset="0"/>
            </a:endParaRPr>
          </a:p>
        </p:txBody>
      </p:sp>
      <p:pic>
        <p:nvPicPr>
          <p:cNvPr id="3" name="Picture 4" descr="Code documentation : r/ProgrammerHumor">
            <a:extLst>
              <a:ext uri="{FF2B5EF4-FFF2-40B4-BE49-F238E27FC236}">
                <a16:creationId xmlns:a16="http://schemas.microsoft.com/office/drawing/2014/main" id="{182BA011-793B-79A5-E035-2569318D7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151" y="792367"/>
            <a:ext cx="3180275" cy="44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9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29F819C9-813B-40DB-B036-7905B3BCA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75" y="954880"/>
            <a:ext cx="2570709" cy="159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8378E0-0FDC-1C25-C9C5-EBEC2D363323}"/>
              </a:ext>
            </a:extLst>
          </p:cNvPr>
          <p:cNvSpPr txBox="1"/>
          <p:nvPr/>
        </p:nvSpPr>
        <p:spPr>
          <a:xfrm>
            <a:off x="277159" y="264773"/>
            <a:ext cx="42938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003057"/>
                </a:solidFill>
                <a:latin typeface="Georgia Pro"/>
              </a:rPr>
              <a:t>Notebooks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8AEA5374-24A0-D81C-AE9C-5CD5C9D7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5" y="954880"/>
            <a:ext cx="7986716" cy="494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C7E8334-78AB-1838-4B96-499635D08AC5}"/>
              </a:ext>
            </a:extLst>
          </p:cNvPr>
          <p:cNvGrpSpPr/>
          <p:nvPr/>
        </p:nvGrpSpPr>
        <p:grpSpPr>
          <a:xfrm>
            <a:off x="-3694908" y="0"/>
            <a:ext cx="16531780" cy="6936828"/>
            <a:chOff x="-2025973" y="-78828"/>
            <a:chExt cx="16531780" cy="6936828"/>
          </a:xfrm>
        </p:grpSpPr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9959DCD6-F203-3A0F-3520-71E23BB9275F}"/>
                </a:ext>
              </a:extLst>
            </p:cNvPr>
            <p:cNvSpPr/>
            <p:nvPr/>
          </p:nvSpPr>
          <p:spPr>
            <a:xfrm flipH="1">
              <a:off x="-2025973" y="-78828"/>
              <a:ext cx="9785912" cy="6936828"/>
            </a:xfrm>
            <a:prstGeom prst="rtTriangle">
              <a:avLst/>
            </a:prstGeom>
            <a:solidFill>
              <a:srgbClr val="F9F6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77A364-0DD0-9A8B-C2A4-07EB9793C23B}"/>
                </a:ext>
              </a:extLst>
            </p:cNvPr>
            <p:cNvSpPr/>
            <p:nvPr/>
          </p:nvSpPr>
          <p:spPr>
            <a:xfrm>
              <a:off x="7759939" y="-78828"/>
              <a:ext cx="6745868" cy="6936828"/>
            </a:xfrm>
            <a:prstGeom prst="rect">
              <a:avLst/>
            </a:prstGeom>
            <a:solidFill>
              <a:srgbClr val="F9F6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" descr="Project Jupyter - Wikipedia">
            <a:extLst>
              <a:ext uri="{FF2B5EF4-FFF2-40B4-BE49-F238E27FC236}">
                <a16:creationId xmlns:a16="http://schemas.microsoft.com/office/drawing/2014/main" id="{5B1A7385-C255-6231-8DF1-0ACE6966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026" y="491873"/>
            <a:ext cx="2058233" cy="202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Optimize Your Python Workflows Using JupyterLab">
            <a:extLst>
              <a:ext uri="{FF2B5EF4-FFF2-40B4-BE49-F238E27FC236}">
                <a16:creationId xmlns:a16="http://schemas.microsoft.com/office/drawing/2014/main" id="{91C68EE7-9032-AE7A-EE29-375EDB7B1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36" y="2513088"/>
            <a:ext cx="4756914" cy="3661228"/>
          </a:xfrm>
          <a:prstGeom prst="rect">
            <a:avLst/>
          </a:prstGeom>
          <a:noFill/>
          <a:ln>
            <a:solidFill>
              <a:srgbClr val="B4A36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826682-DCA6-9154-A313-07069CEC3FCB}"/>
              </a:ext>
            </a:extLst>
          </p:cNvPr>
          <p:cNvSpPr txBox="1"/>
          <p:nvPr/>
        </p:nvSpPr>
        <p:spPr>
          <a:xfrm>
            <a:off x="6114717" y="2803586"/>
            <a:ext cx="5658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4585A"/>
                </a:solidFill>
                <a:latin typeface="Georgia" panose="02040502050405020303" pitchFamily="18" charset="0"/>
              </a:rPr>
              <a:t>Free &amp; Open Source</a:t>
            </a:r>
          </a:p>
          <a:p>
            <a:r>
              <a:rPr lang="en-US">
                <a:solidFill>
                  <a:srgbClr val="54585A"/>
                </a:solidFill>
                <a:latin typeface="Georgia" panose="02040502050405020303" pitchFamily="18" charset="0"/>
              </a:rPr>
              <a:t>Largely Language Agnostic (Python is </a:t>
            </a:r>
            <a:r>
              <a:rPr lang="en-US" err="1">
                <a:solidFill>
                  <a:srgbClr val="54585A"/>
                </a:solidFill>
                <a:latin typeface="Georgia" panose="02040502050405020303" pitchFamily="18" charset="0"/>
              </a:rPr>
              <a:t>defacto</a:t>
            </a:r>
            <a:r>
              <a:rPr lang="en-US">
                <a:solidFill>
                  <a:srgbClr val="54585A"/>
                </a:solidFill>
                <a:latin typeface="Georgia" panose="02040502050405020303" pitchFamily="18" charset="0"/>
              </a:rPr>
              <a:t>)</a:t>
            </a:r>
          </a:p>
          <a:p>
            <a:r>
              <a:rPr lang="en-US">
                <a:solidFill>
                  <a:srgbClr val="54585A"/>
                </a:solidFill>
                <a:latin typeface="Georgia" panose="02040502050405020303" pitchFamily="18" charset="0"/>
              </a:rPr>
              <a:t>Fully Integrated (VS Code, Cloud, GitHub)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36D95-A1D4-D90F-FC9B-174D7857FD57}"/>
              </a:ext>
            </a:extLst>
          </p:cNvPr>
          <p:cNvSpPr txBox="1"/>
          <p:nvPr/>
        </p:nvSpPr>
        <p:spPr>
          <a:xfrm>
            <a:off x="6114717" y="4017414"/>
            <a:ext cx="648023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54585A"/>
                </a:solidFill>
                <a:latin typeface="Georgia"/>
              </a:rPr>
              <a:t>Selling* Points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solidFill>
                  <a:srgbClr val="54585A"/>
                </a:solidFill>
                <a:latin typeface="Georgia"/>
              </a:rPr>
              <a:t>Ease** of customization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solidFill>
                  <a:srgbClr val="54585A"/>
                </a:solidFill>
                <a:latin typeface="Georgia"/>
              </a:rPr>
              <a:t>Ease** of shareability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solidFill>
                  <a:srgbClr val="54585A"/>
                </a:solidFill>
                <a:latin typeface="Georgia"/>
              </a:rPr>
              <a:t>Documentation + Computation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solidFill>
                  <a:srgbClr val="54585A"/>
                </a:solidFill>
                <a:latin typeface="Georgia"/>
              </a:rPr>
              <a:t>Storytelling</a:t>
            </a:r>
            <a:endParaRPr lang="en-US" sz="2000">
              <a:solidFill>
                <a:srgbClr val="54585A"/>
              </a:solidFill>
              <a:latin typeface="Georgia" panose="02040502050405020303" pitchFamily="18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solidFill>
                  <a:srgbClr val="54585A"/>
                </a:solidFill>
                <a:latin typeface="Georgia"/>
              </a:rPr>
              <a:t>User accessibility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>
                <a:solidFill>
                  <a:srgbClr val="54585A"/>
                </a:solidFill>
                <a:latin typeface="Georgia"/>
              </a:rPr>
              <a:t>Notebooks =&gt; PB, J, Paper, Knife</a:t>
            </a:r>
          </a:p>
        </p:txBody>
      </p:sp>
    </p:spTree>
    <p:extLst>
      <p:ext uri="{BB962C8B-B14F-4D97-AF65-F5344CB8AC3E}">
        <p14:creationId xmlns:p14="http://schemas.microsoft.com/office/powerpoint/2010/main" val="42946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0.49024 0.251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125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0510554-B8DC-A111-460A-E2162F630F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D6DC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7A6FD-EDCB-6569-3F2C-0E1C08F605C0}"/>
              </a:ext>
            </a:extLst>
          </p:cNvPr>
          <p:cNvSpPr txBox="1"/>
          <p:nvPr/>
        </p:nvSpPr>
        <p:spPr>
          <a:xfrm>
            <a:off x="509633" y="295770"/>
            <a:ext cx="429382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solidFill>
                  <a:srgbClr val="003057"/>
                </a:solidFill>
                <a:latin typeface="Georgia Pro"/>
              </a:rPr>
              <a:t>Setup</a:t>
            </a:r>
          </a:p>
        </p:txBody>
      </p:sp>
      <p:pic>
        <p:nvPicPr>
          <p:cNvPr id="4" name="Picture 2" descr="Art tutorials : r/meme">
            <a:extLst>
              <a:ext uri="{FF2B5EF4-FFF2-40B4-BE49-F238E27FC236}">
                <a16:creationId xmlns:a16="http://schemas.microsoft.com/office/drawing/2014/main" id="{99B7CD93-71E2-3A9B-0499-96C53F21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78" y="2000452"/>
            <a:ext cx="3910527" cy="40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8BD1F51-B516-7938-11E9-6F8F383066FC}"/>
              </a:ext>
            </a:extLst>
          </p:cNvPr>
          <p:cNvGrpSpPr/>
          <p:nvPr/>
        </p:nvGrpSpPr>
        <p:grpSpPr>
          <a:xfrm>
            <a:off x="6875181" y="813135"/>
            <a:ext cx="4887456" cy="5166907"/>
            <a:chOff x="6875181" y="813135"/>
            <a:chExt cx="4887456" cy="516690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8C2C22-BCAE-7238-3592-576849F16CA8}"/>
                </a:ext>
              </a:extLst>
            </p:cNvPr>
            <p:cNvGrpSpPr/>
            <p:nvPr/>
          </p:nvGrpSpPr>
          <p:grpSpPr>
            <a:xfrm>
              <a:off x="6875181" y="1983971"/>
              <a:ext cx="340193" cy="3996071"/>
              <a:chOff x="7726529" y="1679173"/>
              <a:chExt cx="340193" cy="3996071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23888EE-D6BD-0109-FF78-8ACB1572D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1946" y="1851210"/>
                <a:ext cx="0" cy="3651997"/>
              </a:xfrm>
              <a:prstGeom prst="straightConnector1">
                <a:avLst/>
              </a:prstGeom>
              <a:ln w="73025">
                <a:solidFill>
                  <a:srgbClr val="B4A369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0C4F8AF-955D-E059-1047-7E26550E0A63}"/>
                  </a:ext>
                </a:extLst>
              </p:cNvPr>
              <p:cNvSpPr/>
              <p:nvPr/>
            </p:nvSpPr>
            <p:spPr>
              <a:xfrm>
                <a:off x="7735893" y="4484069"/>
                <a:ext cx="330829" cy="352388"/>
              </a:xfrm>
              <a:prstGeom prst="ellipse">
                <a:avLst/>
              </a:prstGeom>
              <a:solidFill>
                <a:srgbClr val="B4A3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6D3EB43-5C01-445C-6183-70104EA72B97}"/>
                  </a:ext>
                </a:extLst>
              </p:cNvPr>
              <p:cNvSpPr/>
              <p:nvPr/>
            </p:nvSpPr>
            <p:spPr>
              <a:xfrm>
                <a:off x="7726529" y="5322856"/>
                <a:ext cx="330829" cy="352388"/>
              </a:xfrm>
              <a:prstGeom prst="ellipse">
                <a:avLst/>
              </a:prstGeom>
              <a:solidFill>
                <a:srgbClr val="B4A3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115A7C-A193-4A43-FE9D-FAE87F83FFBB}"/>
                  </a:ext>
                </a:extLst>
              </p:cNvPr>
              <p:cNvSpPr/>
              <p:nvPr/>
            </p:nvSpPr>
            <p:spPr>
              <a:xfrm>
                <a:off x="7726529" y="3557604"/>
                <a:ext cx="330829" cy="352388"/>
              </a:xfrm>
              <a:prstGeom prst="ellipse">
                <a:avLst/>
              </a:prstGeom>
              <a:solidFill>
                <a:srgbClr val="B4A3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52000C6-DDCA-6FA1-698D-444E811773F1}"/>
                  </a:ext>
                </a:extLst>
              </p:cNvPr>
              <p:cNvSpPr/>
              <p:nvPr/>
            </p:nvSpPr>
            <p:spPr>
              <a:xfrm>
                <a:off x="7726529" y="2631139"/>
                <a:ext cx="330829" cy="352388"/>
              </a:xfrm>
              <a:prstGeom prst="ellipse">
                <a:avLst/>
              </a:prstGeom>
              <a:solidFill>
                <a:srgbClr val="B4A3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DA7709-1422-8C06-3958-E134998127CA}"/>
                  </a:ext>
                </a:extLst>
              </p:cNvPr>
              <p:cNvSpPr/>
              <p:nvPr/>
            </p:nvSpPr>
            <p:spPr>
              <a:xfrm>
                <a:off x="7726529" y="1679173"/>
                <a:ext cx="330829" cy="352388"/>
              </a:xfrm>
              <a:prstGeom prst="ellipse">
                <a:avLst/>
              </a:prstGeom>
              <a:solidFill>
                <a:srgbClr val="B4A36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D6EEE8-EA72-2F88-623F-B1F875215E9A}"/>
                </a:ext>
              </a:extLst>
            </p:cNvPr>
            <p:cNvSpPr txBox="1"/>
            <p:nvPr/>
          </p:nvSpPr>
          <p:spPr>
            <a:xfrm>
              <a:off x="6875181" y="813135"/>
              <a:ext cx="4465471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800" b="1">
                  <a:solidFill>
                    <a:srgbClr val="54585A"/>
                  </a:solidFill>
                  <a:latin typeface="Georgia Pro"/>
                </a:rPr>
                <a:t>Python </a:t>
              </a:r>
            </a:p>
            <a:p>
              <a:r>
                <a:rPr lang="en-US" sz="2800" b="1">
                  <a:solidFill>
                    <a:srgbClr val="54585A"/>
                  </a:solidFill>
                  <a:latin typeface="Georgia Pro"/>
                </a:rPr>
                <a:t>Levels of Proficiency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ED7712-B159-5B21-7C63-D51DB31DF5AD}"/>
                </a:ext>
              </a:extLst>
            </p:cNvPr>
            <p:cNvSpPr txBox="1"/>
            <p:nvPr/>
          </p:nvSpPr>
          <p:spPr>
            <a:xfrm>
              <a:off x="7215374" y="5641488"/>
              <a:ext cx="454726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>
                  <a:solidFill>
                    <a:srgbClr val="54585A"/>
                  </a:solidFill>
                  <a:latin typeface="Georgia Pro"/>
                </a:rPr>
                <a:t>Why are we talking about snakes?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C915E1-0E19-9851-5B53-03DE7D74A9BD}"/>
                </a:ext>
              </a:extLst>
            </p:cNvPr>
            <p:cNvSpPr txBox="1"/>
            <p:nvPr/>
          </p:nvSpPr>
          <p:spPr>
            <a:xfrm>
              <a:off x="7215374" y="4832505"/>
              <a:ext cx="454726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>
                  <a:solidFill>
                    <a:srgbClr val="54585A"/>
                  </a:solidFill>
                  <a:latin typeface="Georgia Pro"/>
                </a:rPr>
                <a:t>Functions / Loops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C2EE64-B565-A6DC-585B-767A0C92668C}"/>
                </a:ext>
              </a:extLst>
            </p:cNvPr>
            <p:cNvSpPr txBox="1"/>
            <p:nvPr/>
          </p:nvSpPr>
          <p:spPr>
            <a:xfrm>
              <a:off x="7215374" y="3950080"/>
              <a:ext cx="454726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>
                  <a:solidFill>
                    <a:srgbClr val="54585A"/>
                  </a:solidFill>
                  <a:latin typeface="Georgia Pro"/>
                </a:rPr>
                <a:t>API / NumPy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FB8DB4-4096-8F43-A387-D8B21605FCA8}"/>
                </a:ext>
              </a:extLst>
            </p:cNvPr>
            <p:cNvSpPr txBox="1"/>
            <p:nvPr/>
          </p:nvSpPr>
          <p:spPr>
            <a:xfrm>
              <a:off x="7215374" y="3023366"/>
              <a:ext cx="454726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>
                  <a:solidFill>
                    <a:srgbClr val="54585A"/>
                  </a:solidFill>
                  <a:latin typeface="Georgia Pro"/>
                </a:rPr>
                <a:t>Comfortable with Python OOP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E69AE9-90A7-E3E7-1CDA-EB6E9EB04E6D}"/>
                </a:ext>
              </a:extLst>
            </p:cNvPr>
            <p:cNvSpPr txBox="1"/>
            <p:nvPr/>
          </p:nvSpPr>
          <p:spPr>
            <a:xfrm>
              <a:off x="7174401" y="2073099"/>
              <a:ext cx="4547263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>
                  <a:solidFill>
                    <a:srgbClr val="54585A"/>
                  </a:solidFill>
                  <a:latin typeface="Georgia Pro"/>
                </a:rPr>
                <a:t>Full Stack Python 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43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b91a87f-4722-491f-b2db-c51762ad3d8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F50D88F9829A4F9AE1395A329F9102" ma:contentTypeVersion="15" ma:contentTypeDescription="Create a new document." ma:contentTypeScope="" ma:versionID="f1d9cb0891a2e29a4b515ae79e87e3b2">
  <xsd:schema xmlns:xsd="http://www.w3.org/2001/XMLSchema" xmlns:xs="http://www.w3.org/2001/XMLSchema" xmlns:p="http://schemas.microsoft.com/office/2006/metadata/properties" xmlns:ns3="2b91a87f-4722-491f-b2db-c51762ad3d8c" xmlns:ns4="6de27aec-debb-41c4-b77d-17cb1a94f606" targetNamespace="http://schemas.microsoft.com/office/2006/metadata/properties" ma:root="true" ma:fieldsID="cdb277e1c789f6f8fb851f6f66925a60" ns3:_="" ns4:_="">
    <xsd:import namespace="2b91a87f-4722-491f-b2db-c51762ad3d8c"/>
    <xsd:import namespace="6de27aec-debb-41c4-b77d-17cb1a94f60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91a87f-4722-491f-b2db-c51762ad3d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e27aec-debb-41c4-b77d-17cb1a94f60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9DF4F-AE3C-4D66-A7D2-852646E3CB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1D2417-B359-4E64-AB57-45FA8ECAD48D}">
  <ds:schemaRefs>
    <ds:schemaRef ds:uri="2b91a87f-4722-491f-b2db-c51762ad3d8c"/>
    <ds:schemaRef ds:uri="6de27aec-debb-41c4-b77d-17cb1a94f60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0E58241-5CB1-4D28-B795-E01FE4B9056A}">
  <ds:schemaRefs>
    <ds:schemaRef ds:uri="2b91a87f-4722-491f-b2db-c51762ad3d8c"/>
    <ds:schemaRef ds:uri="6de27aec-debb-41c4-b77d-17cb1a94f6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Widescreen</PresentationFormat>
  <Paragraphs>91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Georgia</vt:lpstr>
      <vt:lpstr>Georgia Pro</vt:lpstr>
      <vt:lpstr>Wingdings</vt:lpstr>
      <vt:lpstr>Office Theme</vt:lpstr>
      <vt:lpstr>PowerPoint Presentation</vt:lpstr>
      <vt:lpstr>Dynamic Documentation with Data Science Resources and Practices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SAIR DRAFT</dc:title>
  <dc:creator>Lyczak, Daniel J</dc:creator>
  <cp:lastModifiedBy>Lyczak, Daniel J</cp:lastModifiedBy>
  <cp:revision>12</cp:revision>
  <dcterms:created xsi:type="dcterms:W3CDTF">2023-08-29T12:56:53Z</dcterms:created>
  <dcterms:modified xsi:type="dcterms:W3CDTF">2023-10-17T22:57:35Z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0x0101001AF50D88F9829A4F9AE1395A329F9102</vt:lpwstr>
  </property>
</Properties>
</file>